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360" r:id="rId4"/>
    <p:sldId id="362" r:id="rId5"/>
    <p:sldId id="351" r:id="rId6"/>
    <p:sldId id="370" r:id="rId7"/>
    <p:sldId id="361" r:id="rId8"/>
    <p:sldId id="366" r:id="rId9"/>
    <p:sldId id="371" r:id="rId10"/>
    <p:sldId id="367" r:id="rId11"/>
    <p:sldId id="368" r:id="rId12"/>
    <p:sldId id="26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FF33CC"/>
    <a:srgbClr val="FFFF00"/>
    <a:srgbClr val="CC0000"/>
    <a:srgbClr val="FF3300"/>
    <a:srgbClr val="00FF00"/>
    <a:srgbClr val="FF99FF"/>
    <a:srgbClr val="CC0099"/>
    <a:srgbClr val="33CC33"/>
    <a:srgbClr val="0066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-630" y="-2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0874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8004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27074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44265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59550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01.05.2019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49083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01.05.2019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86000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01.05.2019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04350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01.05.2019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74920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01.05.2019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91012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pPr/>
              <a:t>01.05.2019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34140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BB889-9D34-4BBB-8EBF-7B432ADE08F0}" type="datetimeFigureOut">
              <a:rPr lang="ru-RU" smtClean="0"/>
              <a:pPr/>
              <a:t>01.05.2019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73F88-3387-453B-9303-AC0210B95CB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9718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Заголовок 1" descr="Папирус"/>
          <p:cNvSpPr>
            <a:spLocks noGrp="1"/>
          </p:cNvSpPr>
          <p:nvPr>
            <p:ph type="ctrTitle"/>
          </p:nvPr>
        </p:nvSpPr>
        <p:spPr>
          <a:xfrm>
            <a:off x="842212" y="601579"/>
            <a:ext cx="7808494" cy="2933199"/>
          </a:xfrm>
          <a:blipFill dpi="0" rotWithShape="1">
            <a:blip r:embed="rId3" cstate="print"/>
            <a:srcRect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ru-RU" sz="4000" b="1" dirty="0" err="1" smtClean="0">
                <a:solidFill>
                  <a:srgbClr val="002060"/>
                </a:solidFill>
                <a:latin typeface="Arial" charset="0"/>
              </a:rPr>
              <a:t>Додаємо</a:t>
            </a:r>
            <a:r>
              <a:rPr lang="ru-RU" sz="4000" b="1" dirty="0" smtClean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ru-RU" sz="4000" b="1" dirty="0" err="1" smtClean="0">
                <a:solidFill>
                  <a:srgbClr val="002060"/>
                </a:solidFill>
                <a:latin typeface="Arial" charset="0"/>
              </a:rPr>
              <a:t>і</a:t>
            </a:r>
            <a:r>
              <a:rPr lang="ru-RU" sz="4000" b="1" dirty="0" smtClean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ru-RU" sz="4000" b="1" dirty="0" err="1" smtClean="0">
                <a:solidFill>
                  <a:srgbClr val="002060"/>
                </a:solidFill>
                <a:latin typeface="Arial" charset="0"/>
              </a:rPr>
              <a:t>віднімаємо</a:t>
            </a:r>
            <a:r>
              <a:rPr lang="ru-RU" sz="4000" b="1" dirty="0" smtClean="0">
                <a:solidFill>
                  <a:srgbClr val="002060"/>
                </a:solidFill>
                <a:latin typeface="Arial" charset="0"/>
              </a:rPr>
              <a:t> числа на </a:t>
            </a:r>
            <a:r>
              <a:rPr lang="ru-RU" sz="4000" b="1" dirty="0" err="1" smtClean="0">
                <a:solidFill>
                  <a:srgbClr val="002060"/>
                </a:solidFill>
                <a:latin typeface="Arial" charset="0"/>
              </a:rPr>
              <a:t>основі</a:t>
            </a:r>
            <a:r>
              <a:rPr lang="ru-RU" sz="4000" b="1" dirty="0" smtClean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ru-RU" sz="4000" b="1" dirty="0" err="1" smtClean="0">
                <a:solidFill>
                  <a:srgbClr val="002060"/>
                </a:solidFill>
                <a:latin typeface="Arial" charset="0"/>
              </a:rPr>
              <a:t>нумерації</a:t>
            </a:r>
            <a:r>
              <a:rPr lang="ru-RU" sz="4000" b="1" dirty="0" smtClean="0">
                <a:solidFill>
                  <a:srgbClr val="002060"/>
                </a:solidFill>
                <a:latin typeface="Arial" charset="0"/>
              </a:rPr>
              <a:t>. Сума </a:t>
            </a:r>
            <a:r>
              <a:rPr lang="ru-RU" sz="4000" b="1" dirty="0" err="1" smtClean="0">
                <a:solidFill>
                  <a:srgbClr val="002060"/>
                </a:solidFill>
                <a:latin typeface="Arial" charset="0"/>
              </a:rPr>
              <a:t>розрядних</a:t>
            </a:r>
            <a:r>
              <a:rPr lang="ru-RU" sz="4000" b="1" dirty="0" smtClean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ru-RU" sz="4000" b="1" dirty="0" err="1" smtClean="0">
                <a:solidFill>
                  <a:srgbClr val="002060"/>
                </a:solidFill>
                <a:latin typeface="Arial" charset="0"/>
              </a:rPr>
              <a:t>доданків</a:t>
            </a:r>
            <a:r>
              <a:rPr lang="ru-RU" sz="4000" b="1" dirty="0" smtClean="0">
                <a:solidFill>
                  <a:srgbClr val="002060"/>
                </a:solidFill>
                <a:latin typeface="Arial" charset="0"/>
              </a:rPr>
              <a:t>. </a:t>
            </a:r>
            <a:r>
              <a:rPr lang="ru-RU" sz="4000" b="1" dirty="0" smtClean="0">
                <a:solidFill>
                  <a:srgbClr val="002060"/>
                </a:solidFill>
                <a:latin typeface="Arial" charset="0"/>
              </a:rPr>
              <a:t>           </a:t>
            </a:r>
            <a:r>
              <a:rPr lang="ru-RU" sz="4000" b="1" dirty="0" err="1" smtClean="0">
                <a:solidFill>
                  <a:srgbClr val="002060"/>
                </a:solidFill>
                <a:latin typeface="Arial" charset="0"/>
              </a:rPr>
              <a:t>Творча</a:t>
            </a:r>
            <a:r>
              <a:rPr lang="ru-RU" sz="4000" b="1" dirty="0" smtClean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ru-RU" sz="4000" b="1" dirty="0" smtClean="0">
                <a:solidFill>
                  <a:srgbClr val="002060"/>
                </a:solidFill>
                <a:latin typeface="Arial" charset="0"/>
              </a:rPr>
              <a:t>робота над задачею</a:t>
            </a:r>
            <a:r>
              <a:rPr lang="uk-UA" sz="4000" b="1" dirty="0" smtClean="0">
                <a:solidFill>
                  <a:srgbClr val="002060"/>
                </a:solidFill>
                <a:latin typeface="Arial" charset="0"/>
              </a:rPr>
              <a:t/>
            </a:r>
            <a:br>
              <a:rPr lang="uk-UA" sz="4000" b="1" dirty="0" smtClean="0">
                <a:solidFill>
                  <a:srgbClr val="002060"/>
                </a:solidFill>
                <a:latin typeface="Arial" charset="0"/>
              </a:rPr>
            </a:br>
            <a:r>
              <a:rPr lang="uk-UA" sz="4000" b="1" dirty="0" smtClean="0">
                <a:solidFill>
                  <a:srgbClr val="990000"/>
                </a:solidFill>
                <a:latin typeface="Arial" charset="0"/>
              </a:rPr>
              <a:t>1 клас</a:t>
            </a:r>
            <a:r>
              <a:rPr lang="ru-RU" sz="2800" dirty="0" smtClean="0">
                <a:solidFill>
                  <a:srgbClr val="990000"/>
                </a:solidFill>
              </a:rPr>
              <a:t/>
            </a:r>
            <a:br>
              <a:rPr lang="ru-RU" sz="2800" dirty="0" smtClean="0">
                <a:solidFill>
                  <a:srgbClr val="990000"/>
                </a:solidFill>
              </a:rPr>
            </a:br>
            <a:endParaRPr lang="ru-RU" sz="2800" dirty="0" smtClean="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9383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02967" y="226409"/>
            <a:ext cx="654262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4400" b="1" dirty="0" smtClean="0">
                <a:ln w="11430"/>
                <a:solidFill>
                  <a:srgbClr val="FF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Знайдіть значення виразу</a:t>
            </a:r>
            <a:endParaRPr lang="ru-RU" sz="4400" b="1" dirty="0">
              <a:ln w="11430"/>
              <a:solidFill>
                <a:srgbClr val="FF33CC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60921" y="897424"/>
            <a:ext cx="4713150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6600" b="1" dirty="0" smtClean="0">
                <a:ln w="11430"/>
                <a:solidFill>
                  <a:srgbClr val="00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 дм = 10 см</a:t>
            </a:r>
            <a:endParaRPr lang="ru-RU" sz="6600" b="1" dirty="0">
              <a:ln w="11430"/>
              <a:solidFill>
                <a:srgbClr val="00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4830" y="2180315"/>
            <a:ext cx="361188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4400" b="1" dirty="0" smtClean="0">
                <a:ln w="11430"/>
                <a:solidFill>
                  <a:srgbClr val="FF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8</a:t>
            </a:r>
            <a:r>
              <a:rPr lang="uk-UA" sz="4400" b="1" dirty="0" smtClean="0">
                <a:ln w="11430"/>
                <a:solidFill>
                  <a:srgbClr val="FF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uk-UA" sz="4400" b="1" dirty="0" smtClean="0">
                <a:ln w="11430"/>
                <a:solidFill>
                  <a:srgbClr val="FF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дм – </a:t>
            </a:r>
            <a:r>
              <a:rPr lang="uk-UA" sz="4400" b="1" dirty="0" smtClean="0">
                <a:ln w="11430"/>
                <a:solidFill>
                  <a:srgbClr val="FF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40 </a:t>
            </a:r>
            <a:r>
              <a:rPr lang="uk-UA" sz="4400" b="1" dirty="0" smtClean="0">
                <a:ln w="11430"/>
                <a:solidFill>
                  <a:srgbClr val="FF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см =</a:t>
            </a:r>
            <a:endParaRPr lang="ru-RU" sz="4400" b="1" dirty="0">
              <a:ln w="11430"/>
              <a:solidFill>
                <a:srgbClr val="FF33CC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12167" y="3110636"/>
            <a:ext cx="34836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4400" b="1" dirty="0" smtClean="0">
                <a:ln w="11430"/>
                <a:solidFill>
                  <a:srgbClr val="FF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</a:t>
            </a:r>
            <a:r>
              <a:rPr lang="uk-UA" sz="4400" b="1" dirty="0" smtClean="0">
                <a:ln w="11430"/>
                <a:solidFill>
                  <a:srgbClr val="FF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0 </a:t>
            </a:r>
            <a:r>
              <a:rPr lang="uk-UA" sz="4400" b="1" dirty="0" smtClean="0">
                <a:ln w="11430"/>
                <a:solidFill>
                  <a:srgbClr val="FF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см – </a:t>
            </a:r>
            <a:r>
              <a:rPr lang="uk-UA" sz="4400" b="1" dirty="0" smtClean="0">
                <a:ln w="11430"/>
                <a:solidFill>
                  <a:srgbClr val="FF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r>
              <a:rPr lang="uk-UA" sz="4400" b="1" dirty="0" smtClean="0">
                <a:ln w="11430"/>
                <a:solidFill>
                  <a:srgbClr val="FF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дм </a:t>
            </a:r>
            <a:r>
              <a:rPr lang="uk-UA" sz="4400" b="1" dirty="0" smtClean="0">
                <a:ln w="11430"/>
                <a:solidFill>
                  <a:srgbClr val="FF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</a:t>
            </a:r>
            <a:endParaRPr lang="ru-RU" sz="4400" b="1" dirty="0">
              <a:ln w="11430"/>
              <a:solidFill>
                <a:srgbClr val="FF33CC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82251" y="4241126"/>
            <a:ext cx="361188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4400" b="1" dirty="0" smtClean="0">
                <a:ln w="11430"/>
                <a:solidFill>
                  <a:srgbClr val="FF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</a:t>
            </a:r>
            <a:r>
              <a:rPr lang="uk-UA" sz="4400" b="1" dirty="0" smtClean="0">
                <a:ln w="11430"/>
                <a:solidFill>
                  <a:srgbClr val="FF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uk-UA" sz="4400" b="1" dirty="0" smtClean="0">
                <a:ln w="11430"/>
                <a:solidFill>
                  <a:srgbClr val="FF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дм + </a:t>
            </a:r>
            <a:r>
              <a:rPr lang="uk-UA" sz="4400" b="1" dirty="0" smtClean="0">
                <a:ln w="11430"/>
                <a:solidFill>
                  <a:srgbClr val="FF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30 </a:t>
            </a:r>
            <a:r>
              <a:rPr lang="uk-UA" sz="4400" b="1" dirty="0" smtClean="0">
                <a:ln w="11430"/>
                <a:solidFill>
                  <a:srgbClr val="FF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см =</a:t>
            </a:r>
            <a:endParaRPr lang="ru-RU" sz="4400" b="1" dirty="0">
              <a:ln w="11430"/>
              <a:solidFill>
                <a:srgbClr val="FF33CC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2376" y="5332947"/>
            <a:ext cx="361188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4400" b="1" dirty="0" smtClean="0">
                <a:ln w="11430"/>
                <a:solidFill>
                  <a:srgbClr val="FF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r>
              <a:rPr lang="uk-UA" sz="4400" b="1" dirty="0" smtClean="0">
                <a:ln w="11430"/>
                <a:solidFill>
                  <a:srgbClr val="FF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0 </a:t>
            </a:r>
            <a:r>
              <a:rPr lang="uk-UA" sz="4400" b="1" dirty="0" smtClean="0">
                <a:ln w="11430"/>
                <a:solidFill>
                  <a:srgbClr val="FF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см + </a:t>
            </a:r>
            <a:r>
              <a:rPr lang="uk-UA" sz="4400" b="1" dirty="0" smtClean="0">
                <a:ln w="11430"/>
                <a:solidFill>
                  <a:srgbClr val="FF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r>
              <a:rPr lang="uk-UA" sz="4400" b="1" dirty="0" smtClean="0">
                <a:ln w="11430"/>
                <a:solidFill>
                  <a:srgbClr val="FF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uk-UA" sz="4400" b="1" dirty="0" smtClean="0">
                <a:ln w="11430"/>
                <a:solidFill>
                  <a:srgbClr val="FF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дм =</a:t>
            </a:r>
            <a:endParaRPr lang="ru-RU" sz="4400" b="1" dirty="0">
              <a:ln w="11430"/>
              <a:solidFill>
                <a:srgbClr val="FF33CC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774822" y="2153018"/>
            <a:ext cx="152157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4400" b="1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40 см</a:t>
            </a:r>
            <a:endParaRPr lang="ru-RU" sz="4400" b="1" dirty="0">
              <a:ln w="11430"/>
              <a:solidFill>
                <a:srgbClr val="00FF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849454" y="3083340"/>
            <a:ext cx="164981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4400" b="1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</a:t>
            </a:r>
            <a:r>
              <a:rPr lang="uk-UA" sz="4400" b="1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0 </a:t>
            </a:r>
            <a:r>
              <a:rPr lang="uk-UA" sz="4400" b="1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см </a:t>
            </a:r>
            <a:endParaRPr lang="ru-RU" sz="4400" b="1" dirty="0">
              <a:ln w="11430"/>
              <a:solidFill>
                <a:srgbClr val="00FF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965890" y="4227478"/>
            <a:ext cx="152157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4400" b="1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90 см</a:t>
            </a:r>
            <a:endParaRPr lang="ru-RU" sz="4400" b="1" dirty="0">
              <a:ln w="11430"/>
              <a:solidFill>
                <a:srgbClr val="00FF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088722" y="5332946"/>
            <a:ext cx="152157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4400" b="1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8</a:t>
            </a:r>
            <a:r>
              <a:rPr lang="uk-UA" sz="4400" b="1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0 см</a:t>
            </a:r>
            <a:endParaRPr lang="ru-RU" sz="4400" b="1" dirty="0">
              <a:ln w="11430"/>
              <a:solidFill>
                <a:srgbClr val="00FF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17494" y="215036"/>
            <a:ext cx="473386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4400" b="1" dirty="0" err="1" smtClean="0">
                <a:ln w="11430"/>
                <a:solidFill>
                  <a:srgbClr val="FF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Розв</a:t>
            </a:r>
            <a:r>
              <a:rPr lang="en-US" sz="4400" b="1" dirty="0" smtClean="0">
                <a:ln w="11430"/>
                <a:solidFill>
                  <a:srgbClr val="FF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’</a:t>
            </a:r>
            <a:r>
              <a:rPr lang="uk-UA" sz="4400" b="1" dirty="0" err="1" smtClean="0">
                <a:ln w="11430"/>
                <a:solidFill>
                  <a:srgbClr val="FF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яжіть</a:t>
            </a:r>
            <a:r>
              <a:rPr lang="uk-UA" sz="4400" b="1" dirty="0" smtClean="0">
                <a:ln w="11430"/>
                <a:solidFill>
                  <a:srgbClr val="FF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задачу:</a:t>
            </a:r>
            <a:endParaRPr lang="ru-RU" sz="4400" b="1" dirty="0">
              <a:ln w="11430"/>
              <a:solidFill>
                <a:srgbClr val="FF33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7468" y="883777"/>
            <a:ext cx="8591689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3600" b="1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 бант ляльки Наталя використала     1дм 8см стрічки, а на закладку на 1 см більше. Скільки сантиметрів стрічки використала Наталка на закладку</a:t>
            </a:r>
            <a:r>
              <a:rPr lang="uk-UA" sz="3600" b="1" dirty="0" smtClean="0">
                <a:ln w="11430"/>
                <a:solidFill>
                  <a:srgbClr val="00B0F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? </a:t>
            </a:r>
            <a:endParaRPr lang="ru-RU" sz="3600" b="1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6598" y="3122011"/>
            <a:ext cx="483100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44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Стрічка</a:t>
            </a:r>
            <a:r>
              <a:rPr lang="uk-UA" sz="44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uk-UA" sz="44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– </a:t>
            </a:r>
            <a:r>
              <a:rPr lang="uk-UA" sz="44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 дм 8 см</a:t>
            </a:r>
            <a:endParaRPr lang="ru-RU" sz="4400" b="1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0362" y="3845341"/>
            <a:ext cx="57623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44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Закладка - ? на 1 см б. </a:t>
            </a:r>
            <a:endParaRPr lang="ru-RU" sz="4400" b="1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Дуга 6"/>
          <p:cNvSpPr/>
          <p:nvPr/>
        </p:nvSpPr>
        <p:spPr>
          <a:xfrm>
            <a:off x="5240740" y="3452883"/>
            <a:ext cx="955345" cy="818866"/>
          </a:xfrm>
          <a:prstGeom prst="arc">
            <a:avLst>
              <a:gd name="adj1" fmla="val 13632161"/>
              <a:gd name="adj2" fmla="val 5967745"/>
            </a:avLst>
          </a:prstGeom>
          <a:ln w="762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03124" y="4664207"/>
            <a:ext cx="380424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4400" b="1" dirty="0" smtClean="0">
                <a:ln w="11430"/>
                <a:solidFill>
                  <a:srgbClr val="FF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18 </a:t>
            </a:r>
            <a:r>
              <a:rPr lang="uk-UA" sz="4400" b="1" dirty="0" smtClean="0">
                <a:ln w="11430"/>
                <a:solidFill>
                  <a:srgbClr val="FF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+ </a:t>
            </a:r>
            <a:r>
              <a:rPr lang="uk-UA" sz="4400" b="1" dirty="0" smtClean="0">
                <a:ln w="11430"/>
                <a:solidFill>
                  <a:srgbClr val="FF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 </a:t>
            </a:r>
            <a:r>
              <a:rPr lang="uk-UA" sz="4400" b="1" dirty="0" smtClean="0">
                <a:ln w="11430"/>
                <a:solidFill>
                  <a:srgbClr val="FF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 </a:t>
            </a:r>
            <a:r>
              <a:rPr lang="uk-UA" sz="4400" b="1" dirty="0" smtClean="0">
                <a:ln w="11430"/>
                <a:solidFill>
                  <a:srgbClr val="FF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19 (</a:t>
            </a:r>
            <a:r>
              <a:rPr lang="uk-UA" sz="4400" b="1" dirty="0" smtClean="0">
                <a:ln w="11430"/>
                <a:solidFill>
                  <a:srgbClr val="FF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см</a:t>
            </a:r>
            <a:r>
              <a:rPr lang="uk-UA" sz="4400" b="1" dirty="0" smtClean="0">
                <a:ln w="11430"/>
                <a:solidFill>
                  <a:srgbClr val="FF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)</a:t>
            </a:r>
            <a:endParaRPr lang="ru-RU" sz="4400" b="1" dirty="0">
              <a:ln w="11430"/>
              <a:solidFill>
                <a:srgbClr val="FF33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25860" y="5646846"/>
            <a:ext cx="659751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4400" b="1" dirty="0" smtClean="0">
                <a:ln w="11430"/>
                <a:solidFill>
                  <a:srgbClr val="FF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Відповідь: </a:t>
            </a:r>
            <a:r>
              <a:rPr lang="uk-UA" sz="4400" b="1" dirty="0" smtClean="0">
                <a:ln w="11430"/>
                <a:solidFill>
                  <a:srgbClr val="FF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19 см закладка</a:t>
            </a:r>
            <a:endParaRPr lang="ru-RU" sz="4400" b="1" dirty="0">
              <a:ln w="11430"/>
              <a:solidFill>
                <a:srgbClr val="FF33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 animBg="1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Як ви попрацювали?</a:t>
            </a: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Arial" charset="0"/>
              <a:ea typeface="+mj-ea"/>
              <a:cs typeface="+mj-cs"/>
            </a:endParaRPr>
          </a:p>
        </p:txBody>
      </p:sp>
      <p:sp>
        <p:nvSpPr>
          <p:cNvPr id="3" name="Oval 4"/>
          <p:cNvSpPr>
            <a:spLocks noChangeArrowheads="1"/>
          </p:cNvSpPr>
          <p:nvPr/>
        </p:nvSpPr>
        <p:spPr bwMode="auto">
          <a:xfrm>
            <a:off x="611188" y="1268413"/>
            <a:ext cx="4824412" cy="1584325"/>
          </a:xfrm>
          <a:prstGeom prst="ellipse">
            <a:avLst/>
          </a:prstGeom>
          <a:solidFill>
            <a:srgbClr val="2FBB2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6000" b="1" dirty="0"/>
              <a:t>Було легко</a:t>
            </a:r>
            <a:endParaRPr lang="ru-RU" sz="6000" b="1" dirty="0"/>
          </a:p>
        </p:txBody>
      </p:sp>
      <p:sp>
        <p:nvSpPr>
          <p:cNvPr id="4" name="Oval 5"/>
          <p:cNvSpPr>
            <a:spLocks noChangeArrowheads="1"/>
          </p:cNvSpPr>
          <p:nvPr/>
        </p:nvSpPr>
        <p:spPr bwMode="auto">
          <a:xfrm>
            <a:off x="2124075" y="2852738"/>
            <a:ext cx="4824413" cy="15843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4800" b="1" dirty="0"/>
              <a:t>Не все вдалося</a:t>
            </a:r>
            <a:endParaRPr lang="ru-RU" sz="4800" b="1" dirty="0"/>
          </a:p>
        </p:txBody>
      </p:sp>
      <p:sp>
        <p:nvSpPr>
          <p:cNvPr id="5" name="Oval 6"/>
          <p:cNvSpPr>
            <a:spLocks noChangeArrowheads="1"/>
          </p:cNvSpPr>
          <p:nvPr/>
        </p:nvSpPr>
        <p:spPr bwMode="auto">
          <a:xfrm>
            <a:off x="3563938" y="4508500"/>
            <a:ext cx="4824412" cy="1584325"/>
          </a:xfrm>
          <a:prstGeom prst="ellipse">
            <a:avLst/>
          </a:prstGeom>
          <a:solidFill>
            <a:srgbClr val="F40A1B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uk-UA" sz="6000" b="1" dirty="0"/>
              <a:t>Було важко</a:t>
            </a:r>
            <a:endParaRPr lang="ru-RU" sz="6000" b="1" dirty="0"/>
          </a:p>
        </p:txBody>
      </p:sp>
      <p:sp>
        <p:nvSpPr>
          <p:cNvPr id="2050" name="AutoShape 2" descr="Пов’язане зображенн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2" name="AutoShape 4" descr="Пов’язане зображенн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4" name="AutoShape 6" descr="Пов’язане зображенн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6" name="AutoShape 8" descr="Пов’язане зображенн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68859" y="1198693"/>
            <a:ext cx="79025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Вставте пропущені числа</a:t>
            </a:r>
            <a:r>
              <a:rPr lang="uk-U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21776" y="2244004"/>
            <a:ext cx="8076250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8800" b="1" dirty="0" smtClean="0">
                <a:ln w="11430"/>
                <a:solidFill>
                  <a:srgbClr val="CC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1…3…5…8…10</a:t>
            </a:r>
            <a:r>
              <a:rPr lang="uk-UA" sz="8800" b="1" dirty="0" smtClean="0">
                <a:ln w="11430"/>
                <a:solidFill>
                  <a:srgbClr val="CC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…</a:t>
            </a:r>
          </a:p>
          <a:p>
            <a:pPr algn="ctr"/>
            <a:r>
              <a:rPr lang="uk-UA" sz="8800" b="1" dirty="0" smtClean="0">
                <a:ln w="11430"/>
                <a:solidFill>
                  <a:srgbClr val="CC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13…15…17…19…</a:t>
            </a:r>
            <a:endParaRPr lang="ru-RU" sz="8800" b="1" cap="none" spc="0" dirty="0">
              <a:ln w="11430"/>
              <a:solidFill>
                <a:srgbClr val="CC0099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58977" y="175111"/>
            <a:ext cx="67858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5400" b="1" dirty="0" smtClean="0">
                <a:ln w="11430"/>
                <a:solidFill>
                  <a:srgbClr val="FF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Запитання - відповіді</a:t>
            </a:r>
            <a:r>
              <a:rPr lang="uk-UA" sz="5400" b="1" cap="none" spc="0" dirty="0" smtClean="0">
                <a:ln w="11430"/>
                <a:solidFill>
                  <a:srgbClr val="FF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</a:t>
            </a:r>
            <a:endParaRPr lang="ru-RU" sz="5400" b="1" cap="none" spc="0" dirty="0">
              <a:ln w="11430"/>
              <a:solidFill>
                <a:srgbClr val="FF33CC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-110709" y="1198693"/>
            <a:ext cx="9461693" cy="477053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742950" indent="-742950" algn="ctr">
              <a:buAutoNum type="arabicPeriod"/>
            </a:pPr>
            <a:r>
              <a:rPr lang="uk-UA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Назвіть компоненти додавання</a:t>
            </a:r>
          </a:p>
          <a:p>
            <a:pPr marL="742950" indent="-742950" algn="ctr">
              <a:buAutoNum type="arabicPeriod"/>
            </a:pPr>
            <a:r>
              <a:rPr lang="uk-UA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Назвіть компоненти віднімання</a:t>
            </a:r>
          </a:p>
          <a:p>
            <a:pPr marL="742950" indent="-742950" algn="ctr">
              <a:buAutoNum type="arabicPeriod"/>
            </a:pPr>
            <a:r>
              <a:rPr lang="uk-UA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Від перестановки доданків…….</a:t>
            </a:r>
          </a:p>
          <a:p>
            <a:pPr marL="742950" indent="-742950" algn="ctr">
              <a:buAutoNum type="arabicPeriod"/>
            </a:pPr>
            <a:r>
              <a:rPr lang="uk-UA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Як знайти невідомий доданок?  </a:t>
            </a:r>
          </a:p>
          <a:p>
            <a:pPr marL="742950" indent="-742950" algn="ctr">
              <a:buAutoNum type="arabicPeriod"/>
            </a:pPr>
            <a:r>
              <a:rPr lang="uk-UA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Як знайти невідоме зменшуване?</a:t>
            </a:r>
          </a:p>
          <a:p>
            <a:pPr marL="742950" indent="-742950" algn="ctr">
              <a:buAutoNum type="arabicPeriod"/>
            </a:pPr>
            <a:r>
              <a:rPr lang="uk-UA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Що таке круглі числа?               </a:t>
            </a:r>
          </a:p>
          <a:p>
            <a:pPr marL="742950" indent="-742950" algn="ctr">
              <a:buAutoNum type="arabicPeriod"/>
            </a:pPr>
            <a:r>
              <a:rPr lang="uk-UA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Скільки сантиметрів у 1 дециметрі?</a:t>
            </a:r>
            <a:endParaRPr lang="ru-RU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Результат пошуку зображень за запитом &quot;малюнок мяч&quot;"/>
          <p:cNvPicPr/>
          <p:nvPr/>
        </p:nvPicPr>
        <p:blipFill>
          <a:blip r:embed="rId2" cstate="print"/>
          <a:srcRect l="9618" t="10105"/>
          <a:stretch>
            <a:fillRect/>
          </a:stretch>
        </p:blipFill>
        <p:spPr bwMode="auto">
          <a:xfrm>
            <a:off x="898428" y="957768"/>
            <a:ext cx="495969" cy="493293"/>
          </a:xfrm>
          <a:prstGeom prst="rect">
            <a:avLst/>
          </a:prstGeom>
          <a:noFill/>
        </p:spPr>
      </p:pic>
      <p:pic>
        <p:nvPicPr>
          <p:cNvPr id="4" name="Рисунок 3" descr="Результат пошуку зображень за запитом &quot;малюнок мяч&quot;"/>
          <p:cNvPicPr/>
          <p:nvPr/>
        </p:nvPicPr>
        <p:blipFill>
          <a:blip r:embed="rId2" cstate="print"/>
          <a:srcRect l="9618" t="10105"/>
          <a:stretch>
            <a:fillRect/>
          </a:stretch>
        </p:blipFill>
        <p:spPr bwMode="auto">
          <a:xfrm>
            <a:off x="1405669" y="946395"/>
            <a:ext cx="495969" cy="493293"/>
          </a:xfrm>
          <a:prstGeom prst="rect">
            <a:avLst/>
          </a:prstGeom>
          <a:noFill/>
        </p:spPr>
      </p:pic>
      <p:pic>
        <p:nvPicPr>
          <p:cNvPr id="5" name="Рисунок 4" descr="Результат пошуку зображень за запитом &quot;малюнок мяч&quot;"/>
          <p:cNvPicPr/>
          <p:nvPr/>
        </p:nvPicPr>
        <p:blipFill>
          <a:blip r:embed="rId2" cstate="print"/>
          <a:srcRect l="9618" t="10105"/>
          <a:stretch>
            <a:fillRect/>
          </a:stretch>
        </p:blipFill>
        <p:spPr bwMode="auto">
          <a:xfrm>
            <a:off x="1940207" y="962318"/>
            <a:ext cx="495969" cy="493293"/>
          </a:xfrm>
          <a:prstGeom prst="rect">
            <a:avLst/>
          </a:prstGeom>
          <a:noFill/>
        </p:spPr>
      </p:pic>
      <p:pic>
        <p:nvPicPr>
          <p:cNvPr id="6" name="Рисунок 5" descr="Результат пошуку зображень за запитом &quot;малюнок мяч&quot;"/>
          <p:cNvPicPr/>
          <p:nvPr/>
        </p:nvPicPr>
        <p:blipFill>
          <a:blip r:embed="rId2" cstate="print"/>
          <a:srcRect l="9618" t="10105"/>
          <a:stretch>
            <a:fillRect/>
          </a:stretch>
        </p:blipFill>
        <p:spPr bwMode="auto">
          <a:xfrm>
            <a:off x="2461096" y="978240"/>
            <a:ext cx="495969" cy="493293"/>
          </a:xfrm>
          <a:prstGeom prst="rect">
            <a:avLst/>
          </a:prstGeom>
          <a:noFill/>
        </p:spPr>
      </p:pic>
      <p:pic>
        <p:nvPicPr>
          <p:cNvPr id="7" name="Рисунок 6" descr="Результат пошуку зображень за запитом &quot;малюнок мяч&quot;"/>
          <p:cNvPicPr/>
          <p:nvPr/>
        </p:nvPicPr>
        <p:blipFill>
          <a:blip r:embed="rId2" cstate="print"/>
          <a:srcRect l="9618" t="10105"/>
          <a:stretch>
            <a:fillRect/>
          </a:stretch>
        </p:blipFill>
        <p:spPr bwMode="auto">
          <a:xfrm>
            <a:off x="3022929" y="980514"/>
            <a:ext cx="495969" cy="493293"/>
          </a:xfrm>
          <a:prstGeom prst="rect">
            <a:avLst/>
          </a:prstGeom>
          <a:noFill/>
        </p:spPr>
      </p:pic>
      <p:pic>
        <p:nvPicPr>
          <p:cNvPr id="8" name="Рисунок 7" descr="Результат пошуку зображень за запитом &quot;малюнок мяч&quot;"/>
          <p:cNvPicPr/>
          <p:nvPr/>
        </p:nvPicPr>
        <p:blipFill>
          <a:blip r:embed="rId2" cstate="print"/>
          <a:srcRect l="9618" t="10105"/>
          <a:stretch>
            <a:fillRect/>
          </a:stretch>
        </p:blipFill>
        <p:spPr bwMode="auto">
          <a:xfrm>
            <a:off x="882505" y="1528699"/>
            <a:ext cx="495969" cy="493293"/>
          </a:xfrm>
          <a:prstGeom prst="rect">
            <a:avLst/>
          </a:prstGeom>
          <a:noFill/>
        </p:spPr>
      </p:pic>
      <p:pic>
        <p:nvPicPr>
          <p:cNvPr id="9" name="Рисунок 8" descr="Результат пошуку зображень за запитом &quot;малюнок мяч&quot;"/>
          <p:cNvPicPr/>
          <p:nvPr/>
        </p:nvPicPr>
        <p:blipFill>
          <a:blip r:embed="rId2" cstate="print"/>
          <a:srcRect l="9618" t="10105"/>
          <a:stretch>
            <a:fillRect/>
          </a:stretch>
        </p:blipFill>
        <p:spPr bwMode="auto">
          <a:xfrm>
            <a:off x="1417042" y="1530973"/>
            <a:ext cx="495969" cy="493293"/>
          </a:xfrm>
          <a:prstGeom prst="rect">
            <a:avLst/>
          </a:prstGeom>
          <a:noFill/>
        </p:spPr>
      </p:pic>
      <p:pic>
        <p:nvPicPr>
          <p:cNvPr id="10" name="Рисунок 9" descr="Результат пошуку зображень за запитом &quot;малюнок мяч&quot;"/>
          <p:cNvPicPr/>
          <p:nvPr/>
        </p:nvPicPr>
        <p:blipFill>
          <a:blip r:embed="rId2" cstate="print"/>
          <a:srcRect l="9618" t="10105"/>
          <a:stretch>
            <a:fillRect/>
          </a:stretch>
        </p:blipFill>
        <p:spPr bwMode="auto">
          <a:xfrm>
            <a:off x="1962953" y="1530974"/>
            <a:ext cx="495969" cy="493293"/>
          </a:xfrm>
          <a:prstGeom prst="rect">
            <a:avLst/>
          </a:prstGeom>
          <a:noFill/>
        </p:spPr>
      </p:pic>
      <p:pic>
        <p:nvPicPr>
          <p:cNvPr id="11" name="Рисунок 10" descr="Результат пошуку зображень за запитом &quot;малюнок мяч&quot;"/>
          <p:cNvPicPr/>
          <p:nvPr/>
        </p:nvPicPr>
        <p:blipFill>
          <a:blip r:embed="rId2" cstate="print"/>
          <a:srcRect l="9618" t="10105"/>
          <a:stretch>
            <a:fillRect/>
          </a:stretch>
        </p:blipFill>
        <p:spPr bwMode="auto">
          <a:xfrm>
            <a:off x="2508863" y="1544622"/>
            <a:ext cx="495969" cy="493293"/>
          </a:xfrm>
          <a:prstGeom prst="rect">
            <a:avLst/>
          </a:prstGeom>
          <a:noFill/>
        </p:spPr>
      </p:pic>
      <p:pic>
        <p:nvPicPr>
          <p:cNvPr id="12" name="Рисунок 11" descr="Результат пошуку зображень за запитом &quot;малюнок мяч&quot;"/>
          <p:cNvPicPr/>
          <p:nvPr/>
        </p:nvPicPr>
        <p:blipFill>
          <a:blip r:embed="rId2" cstate="print"/>
          <a:srcRect l="9618" t="10105"/>
          <a:stretch>
            <a:fillRect/>
          </a:stretch>
        </p:blipFill>
        <p:spPr bwMode="auto">
          <a:xfrm>
            <a:off x="3068421" y="1530973"/>
            <a:ext cx="495969" cy="493293"/>
          </a:xfrm>
          <a:prstGeom prst="rect">
            <a:avLst/>
          </a:prstGeom>
          <a:noFill/>
        </p:spPr>
      </p:pic>
      <p:sp>
        <p:nvSpPr>
          <p:cNvPr id="13" name="Равно 12"/>
          <p:cNvSpPr/>
          <p:nvPr/>
        </p:nvSpPr>
        <p:spPr>
          <a:xfrm>
            <a:off x="3480179" y="1146412"/>
            <a:ext cx="736980" cy="641445"/>
          </a:xfrm>
          <a:prstGeom prst="mathEqual">
            <a:avLst>
              <a:gd name="adj1" fmla="val 23520"/>
              <a:gd name="adj2" fmla="val 117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131080" y="974761"/>
            <a:ext cx="963725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10</a:t>
            </a:r>
            <a:endParaRPr lang="ru-RU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556171" y="936093"/>
            <a:ext cx="3369832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 smtClean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 десяток</a:t>
            </a:r>
            <a:endParaRPr lang="ru-RU" sz="6000" b="1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43474" y="4227477"/>
            <a:ext cx="866615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8800" b="1" dirty="0" smtClean="0">
                <a:ln w="11430"/>
                <a:solidFill>
                  <a:srgbClr val="FF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34, 58, 67, 100, 12</a:t>
            </a:r>
            <a:endParaRPr lang="ru-RU" sz="8800" b="1" dirty="0">
              <a:ln w="11430"/>
              <a:solidFill>
                <a:srgbClr val="FF33CC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137220" y="2439621"/>
            <a:ext cx="5615640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7200" b="1" dirty="0" smtClean="0">
                <a:ln w="11430"/>
                <a:solidFill>
                  <a:srgbClr val="FF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Назвіть числа</a:t>
            </a:r>
            <a:endParaRPr lang="ru-RU" sz="7200" b="1" dirty="0">
              <a:ln w="11430"/>
              <a:solidFill>
                <a:srgbClr val="FF33CC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8" name="Равно 17"/>
          <p:cNvSpPr/>
          <p:nvPr/>
        </p:nvSpPr>
        <p:spPr>
          <a:xfrm>
            <a:off x="4954138" y="1189630"/>
            <a:ext cx="548186" cy="641445"/>
          </a:xfrm>
          <a:prstGeom prst="mathEqual">
            <a:avLst>
              <a:gd name="adj1" fmla="val 23520"/>
              <a:gd name="adj2" fmla="val 117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711570" y="0"/>
            <a:ext cx="378982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Порівняй числа</a:t>
            </a:r>
            <a:r>
              <a:rPr lang="uk-UA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</a:t>
            </a:r>
            <a:endParaRPr lang="ru-RU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688624" y="957618"/>
            <a:ext cx="203132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45       65</a:t>
            </a:r>
            <a:endParaRPr lang="ru-RU" sz="40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704546" y="1669577"/>
            <a:ext cx="203132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13       34</a:t>
            </a:r>
            <a:endParaRPr lang="ru-RU" sz="40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704546" y="2365612"/>
            <a:ext cx="203132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87       85</a:t>
            </a:r>
            <a:endParaRPr lang="ru-RU" sz="40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690900" y="3048000"/>
            <a:ext cx="203132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98       89</a:t>
            </a:r>
            <a:endParaRPr lang="ru-RU" sz="40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704547" y="3703093"/>
            <a:ext cx="203132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21       12</a:t>
            </a:r>
            <a:endParaRPr lang="ru-RU" sz="40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745490" y="4426424"/>
            <a:ext cx="203132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       </a:t>
            </a:r>
            <a:r>
              <a:rPr lang="uk-UA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r>
              <a:rPr lang="uk-UA" sz="4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</a:t>
            </a:r>
            <a:endParaRPr lang="ru-RU" sz="40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2" name="Фигура, имеющая форму буквы L 21"/>
          <p:cNvSpPr/>
          <p:nvPr/>
        </p:nvSpPr>
        <p:spPr>
          <a:xfrm rot="2467884">
            <a:off x="4535104" y="1148343"/>
            <a:ext cx="360395" cy="391924"/>
          </a:xfrm>
          <a:prstGeom prst="corner">
            <a:avLst>
              <a:gd name="adj1" fmla="val 37805"/>
              <a:gd name="adj2" fmla="val 329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Фигура, имеющая форму буквы L 22"/>
          <p:cNvSpPr/>
          <p:nvPr/>
        </p:nvSpPr>
        <p:spPr>
          <a:xfrm rot="2467884">
            <a:off x="4564673" y="1819359"/>
            <a:ext cx="360395" cy="391924"/>
          </a:xfrm>
          <a:prstGeom prst="corner">
            <a:avLst>
              <a:gd name="adj1" fmla="val 37805"/>
              <a:gd name="adj2" fmla="val 329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Фигура, имеющая форму буквы L 23"/>
          <p:cNvSpPr/>
          <p:nvPr/>
        </p:nvSpPr>
        <p:spPr>
          <a:xfrm rot="13465094">
            <a:off x="4469139" y="2474451"/>
            <a:ext cx="360395" cy="391924"/>
          </a:xfrm>
          <a:prstGeom prst="corner">
            <a:avLst>
              <a:gd name="adj1" fmla="val 37805"/>
              <a:gd name="adj2" fmla="val 329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Фигура, имеющая форму буквы L 24"/>
          <p:cNvSpPr/>
          <p:nvPr/>
        </p:nvSpPr>
        <p:spPr>
          <a:xfrm rot="13465094">
            <a:off x="4498708" y="3172762"/>
            <a:ext cx="360395" cy="391924"/>
          </a:xfrm>
          <a:prstGeom prst="corner">
            <a:avLst>
              <a:gd name="adj1" fmla="val 37805"/>
              <a:gd name="adj2" fmla="val 329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Фигура, имеющая форму буквы L 25"/>
          <p:cNvSpPr/>
          <p:nvPr/>
        </p:nvSpPr>
        <p:spPr>
          <a:xfrm rot="13465094">
            <a:off x="4512357" y="3773263"/>
            <a:ext cx="360395" cy="391924"/>
          </a:xfrm>
          <a:prstGeom prst="corner">
            <a:avLst>
              <a:gd name="adj1" fmla="val 37805"/>
              <a:gd name="adj2" fmla="val 329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Фигура, имеющая форму буквы L 26"/>
          <p:cNvSpPr/>
          <p:nvPr/>
        </p:nvSpPr>
        <p:spPr>
          <a:xfrm rot="2814574">
            <a:off x="4607891" y="4510242"/>
            <a:ext cx="360395" cy="391924"/>
          </a:xfrm>
          <a:prstGeom prst="corner">
            <a:avLst>
              <a:gd name="adj1" fmla="val 37805"/>
              <a:gd name="adj2" fmla="val 329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69010" y="200072"/>
            <a:ext cx="443756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Виконайте арифметичні дії</a:t>
            </a:r>
          </a:p>
        </p:txBody>
      </p:sp>
      <p:pic>
        <p:nvPicPr>
          <p:cNvPr id="1026" name="Picture 2" descr="C:\Documents and Settings\User\Рабочий стол\НУШ\оформлення класу\37982954_2022881654692041_3937730122685087744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96552"/>
            <a:ext cx="1191127" cy="815064"/>
          </a:xfrm>
          <a:prstGeom prst="rect">
            <a:avLst/>
          </a:prstGeom>
          <a:noFill/>
        </p:spPr>
      </p:pic>
      <p:pic>
        <p:nvPicPr>
          <p:cNvPr id="6" name="Picture 4" descr="Пов’язане зображення"/>
          <p:cNvPicPr>
            <a:picLocks noChangeAspect="1" noChangeArrowheads="1"/>
          </p:cNvPicPr>
          <p:nvPr/>
        </p:nvPicPr>
        <p:blipFill>
          <a:blip r:embed="rId3" cstate="print"/>
          <a:srcRect l="13644"/>
          <a:stretch>
            <a:fillRect/>
          </a:stretch>
        </p:blipFill>
        <p:spPr bwMode="auto">
          <a:xfrm>
            <a:off x="1173349" y="903772"/>
            <a:ext cx="733926" cy="804712"/>
          </a:xfrm>
          <a:prstGeom prst="rect">
            <a:avLst/>
          </a:prstGeom>
          <a:noFill/>
        </p:spPr>
      </p:pic>
      <p:sp>
        <p:nvSpPr>
          <p:cNvPr id="1028" name="AutoShape 4" descr="Результат пошуку зображень за запитом &quot;малюнок вагончик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0" name="Picture 6" descr="Пов’язане зображення"/>
          <p:cNvPicPr>
            <a:picLocks noChangeAspect="1" noChangeArrowheads="1"/>
          </p:cNvPicPr>
          <p:nvPr/>
        </p:nvPicPr>
        <p:blipFill>
          <a:blip r:embed="rId4" cstate="print"/>
          <a:srcRect l="13913"/>
          <a:stretch>
            <a:fillRect/>
          </a:stretch>
        </p:blipFill>
        <p:spPr bwMode="auto">
          <a:xfrm>
            <a:off x="1907275" y="892092"/>
            <a:ext cx="709863" cy="816392"/>
          </a:xfrm>
          <a:prstGeom prst="rect">
            <a:avLst/>
          </a:prstGeom>
          <a:noFill/>
        </p:spPr>
      </p:pic>
      <p:sp>
        <p:nvSpPr>
          <p:cNvPr id="1032" name="AutoShape 8" descr="Пов’язане зображенн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4" name="AutoShape 10" descr="Пов’язане зображенн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1" name="Picture 4" descr="Пов’язане зображення"/>
          <p:cNvPicPr>
            <a:picLocks noChangeAspect="1" noChangeArrowheads="1"/>
          </p:cNvPicPr>
          <p:nvPr/>
        </p:nvPicPr>
        <p:blipFill>
          <a:blip r:embed="rId5" cstate="print"/>
          <a:srcRect l="13644"/>
          <a:stretch>
            <a:fillRect/>
          </a:stretch>
        </p:blipFill>
        <p:spPr bwMode="auto">
          <a:xfrm>
            <a:off x="2579427" y="887729"/>
            <a:ext cx="885668" cy="820755"/>
          </a:xfrm>
          <a:prstGeom prst="rect">
            <a:avLst/>
          </a:prstGeom>
          <a:noFill/>
        </p:spPr>
      </p:pic>
      <p:pic>
        <p:nvPicPr>
          <p:cNvPr id="12" name="Picture 6" descr="Пов’язане зображення"/>
          <p:cNvPicPr>
            <a:picLocks noChangeAspect="1" noChangeArrowheads="1"/>
          </p:cNvPicPr>
          <p:nvPr/>
        </p:nvPicPr>
        <p:blipFill>
          <a:blip r:embed="rId6" cstate="print"/>
          <a:srcRect l="13913"/>
          <a:stretch>
            <a:fillRect/>
          </a:stretch>
        </p:blipFill>
        <p:spPr bwMode="auto">
          <a:xfrm>
            <a:off x="3453064" y="888081"/>
            <a:ext cx="757989" cy="808372"/>
          </a:xfrm>
          <a:prstGeom prst="rect">
            <a:avLst/>
          </a:prstGeom>
          <a:noFill/>
        </p:spPr>
      </p:pic>
      <p:pic>
        <p:nvPicPr>
          <p:cNvPr id="13" name="Picture 4" descr="Пов’язане зображення"/>
          <p:cNvPicPr>
            <a:picLocks noChangeAspect="1" noChangeArrowheads="1"/>
          </p:cNvPicPr>
          <p:nvPr/>
        </p:nvPicPr>
        <p:blipFill>
          <a:blip r:embed="rId3" cstate="print"/>
          <a:srcRect l="13644"/>
          <a:stretch>
            <a:fillRect/>
          </a:stretch>
        </p:blipFill>
        <p:spPr bwMode="auto">
          <a:xfrm>
            <a:off x="5884460" y="915025"/>
            <a:ext cx="857534" cy="804712"/>
          </a:xfrm>
          <a:prstGeom prst="rect">
            <a:avLst/>
          </a:prstGeom>
          <a:noFill/>
        </p:spPr>
      </p:pic>
      <p:pic>
        <p:nvPicPr>
          <p:cNvPr id="14" name="Picture 4" descr="Пов’язане зображення"/>
          <p:cNvPicPr>
            <a:picLocks noChangeAspect="1" noChangeArrowheads="1"/>
          </p:cNvPicPr>
          <p:nvPr/>
        </p:nvPicPr>
        <p:blipFill>
          <a:blip r:embed="rId3" cstate="print"/>
          <a:srcRect l="13644"/>
          <a:stretch>
            <a:fillRect/>
          </a:stretch>
        </p:blipFill>
        <p:spPr bwMode="auto">
          <a:xfrm>
            <a:off x="4203032" y="895750"/>
            <a:ext cx="846640" cy="804712"/>
          </a:xfrm>
          <a:prstGeom prst="rect">
            <a:avLst/>
          </a:prstGeom>
          <a:noFill/>
        </p:spPr>
      </p:pic>
      <p:pic>
        <p:nvPicPr>
          <p:cNvPr id="15" name="Picture 6" descr="Пов’язане зображення"/>
          <p:cNvPicPr>
            <a:picLocks noChangeAspect="1" noChangeArrowheads="1"/>
          </p:cNvPicPr>
          <p:nvPr/>
        </p:nvPicPr>
        <p:blipFill>
          <a:blip r:embed="rId6" cstate="print"/>
          <a:srcRect l="13913"/>
          <a:stretch>
            <a:fillRect/>
          </a:stretch>
        </p:blipFill>
        <p:spPr bwMode="auto">
          <a:xfrm>
            <a:off x="6741995" y="908134"/>
            <a:ext cx="858373" cy="808372"/>
          </a:xfrm>
          <a:prstGeom prst="rect">
            <a:avLst/>
          </a:prstGeom>
          <a:noFill/>
        </p:spPr>
      </p:pic>
      <p:pic>
        <p:nvPicPr>
          <p:cNvPr id="16" name="Picture 6" descr="Пов’язане зображення"/>
          <p:cNvPicPr>
            <a:picLocks noChangeAspect="1" noChangeArrowheads="1"/>
          </p:cNvPicPr>
          <p:nvPr/>
        </p:nvPicPr>
        <p:blipFill>
          <a:blip r:embed="rId6" cstate="print"/>
          <a:srcRect l="13913"/>
          <a:stretch>
            <a:fillRect/>
          </a:stretch>
        </p:blipFill>
        <p:spPr bwMode="auto">
          <a:xfrm>
            <a:off x="5030876" y="934652"/>
            <a:ext cx="864956" cy="808372"/>
          </a:xfrm>
          <a:prstGeom prst="rect">
            <a:avLst/>
          </a:prstGeom>
          <a:noFill/>
        </p:spPr>
      </p:pic>
      <p:sp>
        <p:nvSpPr>
          <p:cNvPr id="17" name="Прямоугольник 16"/>
          <p:cNvSpPr/>
          <p:nvPr/>
        </p:nvSpPr>
        <p:spPr>
          <a:xfrm>
            <a:off x="1204755" y="986588"/>
            <a:ext cx="696053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</a:rPr>
              <a:t>25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552131" y="996287"/>
            <a:ext cx="863221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</a:rPr>
              <a:t>+40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482913" y="942473"/>
            <a:ext cx="696053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</a:rPr>
              <a:t>+9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922700" y="969709"/>
            <a:ext cx="696053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</a:rPr>
              <a:t>-5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256946" y="958515"/>
            <a:ext cx="696053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</a:rPr>
              <a:t>+1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131422" y="1021128"/>
            <a:ext cx="696053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</a:rPr>
              <a:t>-</a:t>
            </a:r>
            <a:r>
              <a:rPr lang="uk-UA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</a:rPr>
              <a:t>50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795967" y="1013106"/>
            <a:ext cx="696053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</a:rPr>
              <a:t>-1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907907" y="993833"/>
            <a:ext cx="696053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</a:rPr>
              <a:t>+4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82845" y="1822720"/>
            <a:ext cx="310052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25</a:t>
            </a:r>
            <a:r>
              <a:rPr lang="ru-RU" sz="6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6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</a:t>
            </a:r>
            <a:r>
              <a:rPr lang="ru-RU" sz="6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</a:t>
            </a:r>
            <a:r>
              <a:rPr lang="ru-RU" sz="60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=20</a:t>
            </a:r>
            <a:endParaRPr lang="ru-RU" sz="60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73591" y="2882335"/>
            <a:ext cx="3637534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</a:t>
            </a:r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+ </a:t>
            </a:r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40</a:t>
            </a:r>
            <a:r>
              <a:rPr lang="ru-RU" sz="6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=60</a:t>
            </a:r>
            <a:endParaRPr lang="ru-RU" sz="6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332867" y="3808767"/>
            <a:ext cx="3422732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60</a:t>
            </a:r>
            <a:r>
              <a:rPr lang="ru-RU" sz="6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+ 9 </a:t>
            </a:r>
            <a:r>
              <a:rPr lang="ru-RU" sz="60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=69</a:t>
            </a:r>
            <a:endParaRPr lang="ru-RU" sz="60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44629" y="4795358"/>
            <a:ext cx="3248005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69</a:t>
            </a:r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+ </a:t>
            </a:r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r>
              <a:rPr lang="ru-RU" sz="6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=70</a:t>
            </a:r>
            <a:endParaRPr lang="ru-RU" sz="6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490683" y="1880483"/>
            <a:ext cx="3490058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</a:t>
            </a:r>
            <a:r>
              <a:rPr lang="ru-RU" sz="6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0 </a:t>
            </a:r>
            <a:r>
              <a:rPr lang="ru-RU" sz="6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</a:t>
            </a:r>
            <a:r>
              <a:rPr lang="ru-RU" sz="6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50</a:t>
            </a:r>
            <a:r>
              <a:rPr lang="ru-RU" sz="60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=20</a:t>
            </a:r>
            <a:endParaRPr lang="ru-RU" sz="60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599679" y="2830259"/>
            <a:ext cx="3248005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</a:t>
            </a:r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+ </a:t>
            </a:r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r>
              <a:rPr lang="ru-RU" sz="6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=24</a:t>
            </a:r>
            <a:endParaRPr lang="ru-RU" sz="6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4652583" y="3776804"/>
            <a:ext cx="310052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24</a:t>
            </a:r>
            <a:r>
              <a:rPr lang="ru-RU" sz="6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6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</a:t>
            </a:r>
            <a:r>
              <a:rPr lang="ru-RU" sz="6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r>
              <a:rPr lang="ru-RU" sz="60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=23</a:t>
            </a:r>
            <a:endParaRPr lang="ru-RU" sz="60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2" name="Picture 4" descr="Пов’язане зображення"/>
          <p:cNvPicPr>
            <a:picLocks noChangeAspect="1" noChangeArrowheads="1"/>
          </p:cNvPicPr>
          <p:nvPr/>
        </p:nvPicPr>
        <p:blipFill>
          <a:blip r:embed="rId3" cstate="print"/>
          <a:srcRect l="13644"/>
          <a:stretch>
            <a:fillRect/>
          </a:stretch>
        </p:blipFill>
        <p:spPr bwMode="auto">
          <a:xfrm>
            <a:off x="7565048" y="895751"/>
            <a:ext cx="1033041" cy="804712"/>
          </a:xfrm>
          <a:prstGeom prst="rect">
            <a:avLst/>
          </a:prstGeom>
          <a:noFill/>
        </p:spPr>
      </p:pic>
      <p:sp>
        <p:nvSpPr>
          <p:cNvPr id="33" name="Прямоугольник 32"/>
          <p:cNvSpPr/>
          <p:nvPr/>
        </p:nvSpPr>
        <p:spPr>
          <a:xfrm>
            <a:off x="7618185" y="1021128"/>
            <a:ext cx="925313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</a:rPr>
              <a:t>-20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757755" y="4777160"/>
            <a:ext cx="310052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23</a:t>
            </a:r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</a:t>
            </a:r>
            <a:r>
              <a:rPr lang="ru-RU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</a:t>
            </a:r>
            <a:r>
              <a:rPr lang="ru-RU" sz="6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=3</a:t>
            </a:r>
            <a:endParaRPr lang="ru-RU" sz="6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0" grpId="0"/>
      <p:bldP spid="31" grpId="0"/>
      <p:bldP spid="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89449" y="226409"/>
            <a:ext cx="5369675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2800" b="1" dirty="0" smtClean="0">
                <a:ln w="11430"/>
                <a:solidFill>
                  <a:srgbClr val="FF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Прочитай числа. </a:t>
            </a:r>
          </a:p>
          <a:p>
            <a:pPr algn="ctr"/>
            <a:r>
              <a:rPr lang="uk-UA" sz="2800" b="1" dirty="0" smtClean="0">
                <a:ln w="11430"/>
                <a:solidFill>
                  <a:srgbClr val="FF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Визнач, скільки в кожному числі </a:t>
            </a:r>
          </a:p>
          <a:p>
            <a:pPr algn="ctr"/>
            <a:r>
              <a:rPr lang="uk-UA" sz="2800" b="1" dirty="0" smtClean="0">
                <a:ln w="11430"/>
                <a:solidFill>
                  <a:srgbClr val="FF33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десятків і одиниць</a:t>
            </a:r>
            <a:endParaRPr lang="ru-RU" sz="2800" b="1" dirty="0">
              <a:ln w="11430"/>
              <a:solidFill>
                <a:srgbClr val="FF33CC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1069" y="3398293"/>
            <a:ext cx="165789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10+</a:t>
            </a:r>
            <a:r>
              <a:rPr lang="ru-RU" sz="5400" b="1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   </a:t>
            </a:r>
            <a:endParaRPr lang="ru-RU" sz="5400" b="1" dirty="0">
              <a:ln w="11430"/>
              <a:solidFill>
                <a:srgbClr val="00FF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72169" y="2107526"/>
            <a:ext cx="8199681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7200" b="1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16    34    79    56    28</a:t>
            </a:r>
            <a:endParaRPr lang="ru-RU" sz="7200" b="1" cap="none" spc="0" dirty="0">
              <a:ln w="11430"/>
              <a:solidFill>
                <a:srgbClr val="00FF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900752" y="3179928"/>
            <a:ext cx="354842" cy="382138"/>
          </a:xfrm>
          <a:prstGeom prst="downArrow">
            <a:avLst/>
          </a:prstGeom>
          <a:solidFill>
            <a:srgbClr val="FF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2622644" y="3168554"/>
            <a:ext cx="354842" cy="382138"/>
          </a:xfrm>
          <a:prstGeom prst="downArrow">
            <a:avLst/>
          </a:prstGeom>
          <a:solidFill>
            <a:srgbClr val="FF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4369558" y="3113963"/>
            <a:ext cx="354842" cy="382138"/>
          </a:xfrm>
          <a:prstGeom prst="downArrow">
            <a:avLst/>
          </a:prstGeom>
          <a:solidFill>
            <a:srgbClr val="FF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6171062" y="3113963"/>
            <a:ext cx="354842" cy="382138"/>
          </a:xfrm>
          <a:prstGeom prst="downArrow">
            <a:avLst/>
          </a:prstGeom>
          <a:solidFill>
            <a:srgbClr val="FF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7917976" y="3127611"/>
            <a:ext cx="354842" cy="382138"/>
          </a:xfrm>
          <a:prstGeom prst="downArrow">
            <a:avLst/>
          </a:prstGeom>
          <a:solidFill>
            <a:srgbClr val="FF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994847" y="3427864"/>
            <a:ext cx="165789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0+</a:t>
            </a:r>
            <a:r>
              <a:rPr lang="ru-RU" sz="5400" b="1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r>
              <a:rPr lang="ru-RU" sz="5400" b="1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</a:t>
            </a:r>
            <a:endParaRPr lang="ru-RU" sz="5400" b="1" dirty="0">
              <a:ln w="11430"/>
              <a:solidFill>
                <a:srgbClr val="00FF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796353" y="3414216"/>
            <a:ext cx="165789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0+</a:t>
            </a:r>
            <a:r>
              <a:rPr lang="ru-RU" sz="5400" b="1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</a:t>
            </a:r>
            <a:r>
              <a:rPr lang="ru-RU" sz="5400" b="1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</a:t>
            </a:r>
            <a:endParaRPr lang="ru-RU" sz="5400" b="1" dirty="0">
              <a:ln w="11430"/>
              <a:solidFill>
                <a:srgbClr val="00FF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543266" y="3386920"/>
            <a:ext cx="165789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0+</a:t>
            </a:r>
            <a:r>
              <a:rPr lang="ru-RU" sz="5400" b="1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   </a:t>
            </a:r>
            <a:endParaRPr lang="ru-RU" sz="5400" b="1" dirty="0">
              <a:ln w="11430"/>
              <a:solidFill>
                <a:srgbClr val="00FF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262884" y="3345976"/>
            <a:ext cx="165789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0+</a:t>
            </a:r>
            <a:r>
              <a:rPr lang="ru-RU" sz="5400" b="1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8</a:t>
            </a:r>
            <a:r>
              <a:rPr lang="ru-RU" sz="5400" b="1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</a:t>
            </a:r>
            <a:endParaRPr lang="ru-RU" sz="5400" b="1" dirty="0">
              <a:ln w="11430"/>
              <a:solidFill>
                <a:srgbClr val="00FF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 animBg="1"/>
      <p:bldP spid="10" grpId="0" animBg="1"/>
      <p:bldP spid="11" grpId="0" animBg="1"/>
      <p:bldP spid="12" grpId="0" animBg="1"/>
      <p:bldP spid="13" grpId="0" animBg="1"/>
      <p:bldP spid="14" grpId="0"/>
      <p:bldP spid="15" grpId="0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318231"/>
            <a:ext cx="9125835" cy="329320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28</a:t>
            </a:r>
            <a:r>
              <a:rPr lang="ru-RU" sz="8000" b="1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= 20 + 8 </a:t>
            </a:r>
          </a:p>
          <a:p>
            <a:pPr algn="ctr"/>
            <a:endParaRPr lang="ru-RU" sz="8000" b="1" dirty="0" smtClean="0">
              <a:ln w="11430"/>
              <a:solidFill>
                <a:srgbClr val="00FF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ru-RU" sz="4800" b="1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 + 8 – сума </a:t>
            </a:r>
            <a:r>
              <a:rPr lang="ru-RU" sz="4800" b="1" dirty="0" err="1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розрядних</a:t>
            </a:r>
            <a:r>
              <a:rPr lang="ru-RU" sz="4800" b="1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4800" b="1" dirty="0" err="1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доданків</a:t>
            </a:r>
            <a:r>
              <a:rPr lang="ru-RU" sz="4800" b="1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ru-RU" sz="4800" b="1" dirty="0">
              <a:ln w="11430"/>
              <a:solidFill>
                <a:srgbClr val="00FF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74257" y="0"/>
            <a:ext cx="5098832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3200" b="1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Замініть числа </a:t>
            </a:r>
          </a:p>
          <a:p>
            <a:pPr algn="ctr"/>
            <a:r>
              <a:rPr lang="uk-UA" sz="3200" b="1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сумою розрядних доданків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04717" y="1146412"/>
            <a:ext cx="84616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94</a:t>
            </a:r>
            <a:r>
              <a:rPr lang="ru-RU" sz="8000" b="1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4800" b="1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ru-RU" sz="4800" b="1" dirty="0">
              <a:ln w="11430"/>
              <a:solidFill>
                <a:srgbClr val="00FF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6991" y="1708245"/>
            <a:ext cx="84616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31</a:t>
            </a:r>
            <a:r>
              <a:rPr lang="ru-RU" sz="8000" b="1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4800" b="1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ru-RU" sz="4800" b="1" dirty="0">
              <a:ln w="11430"/>
              <a:solidFill>
                <a:srgbClr val="00FF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0639" y="2281451"/>
            <a:ext cx="84616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68</a:t>
            </a:r>
            <a:r>
              <a:rPr lang="ru-RU" sz="8000" b="1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4800" b="1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ru-RU" sz="4800" b="1" dirty="0">
              <a:ln w="11430"/>
              <a:solidFill>
                <a:srgbClr val="00FF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6991" y="2868304"/>
            <a:ext cx="84616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42</a:t>
            </a:r>
            <a:r>
              <a:rPr lang="ru-RU" sz="8000" b="1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4800" b="1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ru-RU" sz="4800" b="1" dirty="0">
              <a:ln w="11430"/>
              <a:solidFill>
                <a:srgbClr val="00FF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06992" y="3414215"/>
            <a:ext cx="84616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79</a:t>
            </a:r>
            <a:r>
              <a:rPr lang="ru-RU" sz="8000" b="1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4800" b="1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ru-RU" sz="4800" b="1" dirty="0">
              <a:ln w="11430"/>
              <a:solidFill>
                <a:srgbClr val="00FF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06992" y="4028364"/>
            <a:ext cx="84616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57</a:t>
            </a:r>
            <a:r>
              <a:rPr lang="ru-RU" sz="8000" b="1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4800" b="1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ru-RU" sz="4800" b="1" dirty="0">
              <a:ln w="11430"/>
              <a:solidFill>
                <a:srgbClr val="00FF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20638" y="4601571"/>
            <a:ext cx="84616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23</a:t>
            </a:r>
            <a:r>
              <a:rPr lang="ru-RU" sz="8000" b="1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4800" b="1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ru-RU" sz="4800" b="1" dirty="0">
              <a:ln w="11430"/>
              <a:solidFill>
                <a:srgbClr val="00FF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34287" y="5243015"/>
            <a:ext cx="84616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85</a:t>
            </a:r>
            <a:r>
              <a:rPr lang="ru-RU" sz="8000" b="1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4800" b="1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ru-RU" sz="4800" b="1" dirty="0">
              <a:ln w="11430"/>
              <a:solidFill>
                <a:srgbClr val="00FF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94095" y="1107742"/>
            <a:ext cx="204488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=90 + 4</a:t>
            </a:r>
            <a:r>
              <a:rPr lang="ru-RU" sz="8000" b="1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4800" b="1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ru-RU" sz="4800" b="1" dirty="0">
              <a:ln w="11430"/>
              <a:solidFill>
                <a:srgbClr val="00FF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137314" y="1696870"/>
            <a:ext cx="204488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=30 + 1</a:t>
            </a:r>
            <a:r>
              <a:rPr lang="ru-RU" sz="8000" b="1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4800" b="1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ru-RU" sz="4800" b="1" dirty="0">
              <a:ln w="11430"/>
              <a:solidFill>
                <a:srgbClr val="00FF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069074" y="2297372"/>
            <a:ext cx="204488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=60 + 8</a:t>
            </a:r>
            <a:r>
              <a:rPr lang="ru-RU" sz="8000" b="1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4800" b="1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ru-RU" sz="4800" b="1" dirty="0">
              <a:ln w="11430"/>
              <a:solidFill>
                <a:srgbClr val="00FF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082721" y="2884226"/>
            <a:ext cx="204488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=40 + 2</a:t>
            </a:r>
            <a:r>
              <a:rPr lang="ru-RU" sz="8000" b="1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4800" b="1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ru-RU" sz="4800" b="1" dirty="0">
              <a:ln w="11430"/>
              <a:solidFill>
                <a:srgbClr val="00FF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41779" y="3416488"/>
            <a:ext cx="204488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=70 + 9</a:t>
            </a:r>
            <a:r>
              <a:rPr lang="ru-RU" sz="8000" b="1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4800" b="1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ru-RU" sz="4800" b="1" dirty="0">
              <a:ln w="11430"/>
              <a:solidFill>
                <a:srgbClr val="00FF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55426" y="4016990"/>
            <a:ext cx="204488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=50 + 7</a:t>
            </a:r>
            <a:r>
              <a:rPr lang="ru-RU" sz="8000" b="1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4800" b="1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ru-RU" sz="4800" b="1" dirty="0">
              <a:ln w="11430"/>
              <a:solidFill>
                <a:srgbClr val="00FF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082722" y="4672081"/>
            <a:ext cx="204488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=20 + 3</a:t>
            </a:r>
            <a:r>
              <a:rPr lang="ru-RU" sz="8000" b="1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4800" b="1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ru-RU" sz="4800" b="1" dirty="0">
              <a:ln w="11430"/>
              <a:solidFill>
                <a:srgbClr val="00FF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069073" y="5217993"/>
            <a:ext cx="204488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=80 + 5</a:t>
            </a:r>
            <a:r>
              <a:rPr lang="ru-RU" sz="8000" b="1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4800" b="1" dirty="0" smtClean="0">
                <a:ln w="11430"/>
                <a:solidFill>
                  <a:srgbClr val="00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ru-RU" sz="4800" b="1" dirty="0">
              <a:ln w="11430"/>
              <a:solidFill>
                <a:srgbClr val="00FF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2056</TotalTime>
  <Words>320</Words>
  <Application>Microsoft Office PowerPoint</Application>
  <PresentationFormat>Экран (4:3)</PresentationFormat>
  <Paragraphs>91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Додаємо і віднімаємо числа на основі нумерації. Сума розрядних доданків.            Творча робота над задачею 1 клас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 presentation</dc:title>
  <dc:creator>Павел</dc:creator>
  <cp:lastModifiedBy>User</cp:lastModifiedBy>
  <cp:revision>239</cp:revision>
  <dcterms:created xsi:type="dcterms:W3CDTF">2014-11-21T11:00:06Z</dcterms:created>
  <dcterms:modified xsi:type="dcterms:W3CDTF">2019-05-01T11:11:33Z</dcterms:modified>
</cp:coreProperties>
</file>